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7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2"/>
    <p:restoredTop sz="94632"/>
  </p:normalViewPr>
  <p:slideViewPr>
    <p:cSldViewPr snapToGrid="0">
      <p:cViewPr varScale="1">
        <p:scale>
          <a:sx n="67" d="100"/>
          <a:sy n="67" d="100"/>
        </p:scale>
        <p:origin x="9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411B9F-A336-A646-A45D-0F04622E5FA8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66067-BBD3-1A44-8DB6-8282F8F4D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57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666067-BBD3-1A44-8DB6-8282F8F4DB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95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666067-BBD3-1A44-8DB6-8282F8F4DB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94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666067-BBD3-1A44-8DB6-8282F8F4DB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9555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666067-BBD3-1A44-8DB6-8282F8F4DB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52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3324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505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240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3107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5222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1509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12/11/2024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9967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3106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12/11/2024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5365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248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68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656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6" r:id="rId6"/>
    <p:sldLayoutId id="2147483821" r:id="rId7"/>
    <p:sldLayoutId id="2147483822" r:id="rId8"/>
    <p:sldLayoutId id="2147483823" r:id="rId9"/>
    <p:sldLayoutId id="2147483825" r:id="rId10"/>
    <p:sldLayoutId id="2147483824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dataset/555/apartment+for+rent+classified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5001F8-0A99-5616-1853-ABC2E82BAA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 t="7158" r="9091" b="13255"/>
          <a:stretch/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A67460-AE15-BC28-E70F-E9D64BC1C8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985233"/>
            <a:ext cx="5758628" cy="3355853"/>
          </a:xfrm>
        </p:spPr>
        <p:txBody>
          <a:bodyPr anchor="t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US Rental Market 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4BF563-A9BA-CF5E-4BFD-3B19BFF8F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8" y="5251621"/>
            <a:ext cx="5758627" cy="1104721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By:- Akash Yadav &amp; Aryan Varmora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95436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9777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a contour plot&#10;&#10;Description automatically generated">
            <a:extLst>
              <a:ext uri="{FF2B5EF4-FFF2-40B4-BE49-F238E27FC236}">
                <a16:creationId xmlns:a16="http://schemas.microsoft.com/office/drawing/2014/main" id="{F43EB3D3-D6FE-8642-0485-B27565FA7A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764" r="-1" b="-1"/>
          <a:stretch/>
        </p:blipFill>
        <p:spPr>
          <a:xfrm>
            <a:off x="-1" y="914399"/>
            <a:ext cx="6657255" cy="5353523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8052531-D50B-3899-B150-D05525F4F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67922"/>
            <a:ext cx="665683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65C66AC9-80FB-9172-126E-6045BEF26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904" y="914400"/>
            <a:ext cx="4261104" cy="109728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3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Visualization </a:t>
            </a:r>
            <a:br>
              <a:rPr lang="en-US" sz="3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9DF6A0B6-82FD-0B43-55FB-A07584167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905" y="2176036"/>
            <a:ext cx="4261104" cy="4121887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peak density area illustrates the most common combination of price and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size,which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seems to be at the lower end of both dimensions.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Higher price levels show less density, confirming that higher-priced apartments are less common.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plot also shows that the density does not increase proportionally with size and price, suggesting that other factors may influence the relationship between apartment size and price.</a:t>
            </a:r>
          </a:p>
        </p:txBody>
      </p:sp>
    </p:spTree>
    <p:extLst>
      <p:ext uri="{BB962C8B-B14F-4D97-AF65-F5344CB8AC3E}">
        <p14:creationId xmlns:p14="http://schemas.microsoft.com/office/powerpoint/2010/main" val="18957780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0696E-1F88-49D2-EB87-6C5C1D2A0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4542B-DFA5-F859-D977-1E562616B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Profiles: Most apartments fall in the modest size and price range, with fewer luxury options.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Costs: Coastal and metropolitan areas typically command higher rental prices.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Timing Matters: Rental prices fluctuate seasonally, absent a consistent long-term trend.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Premiums: Additional bathrooms slightly elevate rental prices, amidst other influencing factors.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Matters: There’s a general, though variable, trend of larger apartments attracting higher prices.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Dynamics: Visual data analysis reveals intricate patterns of how features and geography drive rental pricing.</a:t>
            </a:r>
          </a:p>
          <a:p>
            <a:pPr algn="just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5314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EF84B-777E-2B82-38BB-8A556D836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B840D-42F0-1444-7F86-917DFB6C0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7545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6281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Office building overlayed with stock market graphs">
            <a:extLst>
              <a:ext uri="{FF2B5EF4-FFF2-40B4-BE49-F238E27FC236}">
                <a16:creationId xmlns:a16="http://schemas.microsoft.com/office/drawing/2014/main" id="{F7B4CD41-711B-079D-3917-017E29E65D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120" r="5886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3CB3A7-16A1-6075-D2A9-FDB639E67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5852160" cy="1097280"/>
          </a:xfrm>
        </p:spPr>
        <p:txBody>
          <a:bodyPr anchor="t">
            <a:normAutofit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5353C-1183-62DF-EBE5-10D019135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236"/>
            <a:ext cx="5852160" cy="3664685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900" b="1">
                <a:latin typeface="Times New Roman" panose="02020603050405020304" pitchFamily="18" charset="0"/>
                <a:cs typeface="Times New Roman" panose="02020603050405020304" pitchFamily="18" charset="0"/>
              </a:rPr>
              <a:t>Data: </a:t>
            </a: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Apartment rental pricing dataset (Source: UCI)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900" b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 of the data: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This dataset contains around 100,000 observations with comprehensive details about US apartment rentals. It includes attributes like amenities, bedrooms, pricing, location, and more. Partially cleaned, it's a valuable resource for real estate research, enabling various data analysis tasks and insights into US apartment rental dynamics. Ideal for further analysis.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034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2E22AD-0554-8181-ECCA-5D48C273ED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679" r="24507"/>
          <a:stretch/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6289A16-ADB0-109E-48CE-D0F2BB2A5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 Of the Dataset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2F656-55C3-5CE3-8DAB-2262E7F3B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633236"/>
            <a:ext cx="6034187" cy="3664687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Dataset Size: Total Records: 99105</a:t>
            </a:r>
          </a:p>
          <a:p>
            <a:pPr algn="just">
              <a:lnSpc>
                <a:spcPct val="11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Columns:  Total: 23 features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Includes detailed information on pricing, amenities, location, number of bedrooms and bathrooms, square footage, pet policies, and 	more..</a:t>
            </a:r>
          </a:p>
          <a:p>
            <a:pPr algn="just">
              <a:lnSpc>
                <a:spcPct val="11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Data Diversity: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 dataset features a broad spectrum of apartment rentals across various regions in the US. It reflects diverse aspects such as rental  prices, apartment features, and geographical locations, providing a holistic view of the apartment rental market.</a:t>
            </a:r>
          </a:p>
          <a:p>
            <a:pPr algn="just">
              <a:lnSpc>
                <a:spcPct val="11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Relevance: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This dataset's extensive coverage and depth provide essential insights into market dynamics, pricing strategies, and consumer  preferences, enabling a detailed analysis of real estate rental trends and strategic decision-making.</a:t>
            </a:r>
          </a:p>
          <a:p>
            <a:pPr algn="just">
              <a:lnSpc>
                <a:spcPct val="110000"/>
              </a:lnSpc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B32CB6-1A65-57D8-5C47-8DDEF8453CCD}"/>
              </a:ext>
            </a:extLst>
          </p:cNvPr>
          <p:cNvSpPr txBox="1"/>
          <p:nvPr/>
        </p:nvSpPr>
        <p:spPr>
          <a:xfrm>
            <a:off x="5580905" y="6462279"/>
            <a:ext cx="64055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Source : </a:t>
            </a:r>
            <a:r>
              <a:rPr lang="en-US" sz="12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https://archive.ics.uci.edu/dataset/555/apartment+for+rent+classified</a:t>
            </a:r>
            <a:endParaRPr lang="en-US" sz="1200" b="1" dirty="0">
              <a:solidFill>
                <a:srgbClr val="33333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8293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72BB27-2C3F-88CC-1376-CC4316605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39" b="-1"/>
          <a:stretch/>
        </p:blipFill>
        <p:spPr bwMode="auto">
          <a:xfrm>
            <a:off x="20" y="535709"/>
            <a:ext cx="8229580" cy="5820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02C7985C-B0C3-CC50-E86A-B5EBA40E0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" y="6359240"/>
            <a:ext cx="82296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6D117C4-E909-2906-C37F-CDF139E4C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9134" y="335666"/>
            <a:ext cx="3168066" cy="126885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000" dirty="0"/>
              <a:t>Pre-Processing Dataset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5205A55-691C-9E27-EE78-E337B7B697C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9134" y="1916871"/>
            <a:ext cx="3168066" cy="462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35231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6" name="Straight Connector 2065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68" name="Rectangle 2067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2A97A5-57C8-637B-23A2-22720F600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02091"/>
            <a:ext cx="3291840" cy="2770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Cleaned Dataset 	</a:t>
            </a:r>
          </a:p>
        </p:txBody>
      </p:sp>
      <p:cxnSp>
        <p:nvCxnSpPr>
          <p:cNvPr id="2070" name="Straight Connector 2069">
            <a:extLst>
              <a:ext uri="{FF2B5EF4-FFF2-40B4-BE49-F238E27FC236}">
                <a16:creationId xmlns:a16="http://schemas.microsoft.com/office/drawing/2014/main" id="{59D7B6BE-A4E0-4483-BEC5-493AC3E5D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4596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7D30603C-E0CA-BBC1-5511-C314D2DA90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31920" y="350731"/>
            <a:ext cx="7892650" cy="5949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41664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40F779E-D499-1D07-7631-3C1282CD8E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242"/>
          <a:stretch/>
        </p:blipFill>
        <p:spPr>
          <a:xfrm>
            <a:off x="20" y="296884"/>
            <a:ext cx="8422620" cy="6059465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C7985C-B0C3-CC50-E86A-B5EBA40E0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" y="6359240"/>
            <a:ext cx="82296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030E390-7A0D-1B1E-F9F0-5DB99C972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9128" y="748983"/>
            <a:ext cx="2811879" cy="1424659"/>
          </a:xfrm>
        </p:spPr>
        <p:txBody>
          <a:bodyPr anchor="b">
            <a:normAutofit/>
          </a:bodyPr>
          <a:lstStyle/>
          <a:p>
            <a:r>
              <a:rPr lang="en-US" sz="3600"/>
              <a:t>Focus Of Dataset </a:t>
            </a:r>
            <a:endParaRPr lang="en-US" sz="3600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149E7F89-6F8C-FE11-F692-90FDB553B2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718550" y="3424357"/>
            <a:ext cx="2813050" cy="240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0230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2C7985C-B0C3-CC50-E86A-B5EBA40E0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" y="6359240"/>
            <a:ext cx="82296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181588E-C2B0-E2EC-933C-C082BB4C0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9126" y="979051"/>
            <a:ext cx="2811879" cy="1807048"/>
          </a:xfrm>
        </p:spPr>
        <p:txBody>
          <a:bodyPr anchor="b">
            <a:normAutofit/>
          </a:bodyPr>
          <a:lstStyle/>
          <a:p>
            <a:r>
              <a:rPr lang="en-US" sz="3600" dirty="0"/>
              <a:t>Rental Price Across States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D0DF1B-94E7-C622-A9E0-CC34C001A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98" y="694639"/>
            <a:ext cx="8084289" cy="52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052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680A90-E55D-BDBB-0F58-C4E883E5D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326" y="380326"/>
            <a:ext cx="5752093" cy="109728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Bedrooms &amp; Bathrooms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B0E1C2B-54FF-1443-AAF2-057B2FFF8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135" y="1927381"/>
            <a:ext cx="5752095" cy="3661713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both bathrooms and bedrooms, as their number increases, so does the spread and range of rental prices, which is evident from the vertical dispersion of points.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⁠A greater number of bathrooms correlates with a higher rental price, as shown by the more pronounced spread upwards in the rental price axis.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⁠⁠Similarly, the number of bedrooms also shows a correlation with rental prices, where apartments with more bedrooms tend to have a higher price range.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a few outliers, particularly in properties with a higher number of bathrooms, indicating some rentals are priced much higher than the majority within the same category.</a:t>
            </a:r>
          </a:p>
        </p:txBody>
      </p:sp>
      <p:pic>
        <p:nvPicPr>
          <p:cNvPr id="5" name="Picture 4" descr="A graph of a rental price&#10;&#10;Description automatically generated with medium confidence">
            <a:extLst>
              <a:ext uri="{FF2B5EF4-FFF2-40B4-BE49-F238E27FC236}">
                <a16:creationId xmlns:a16="http://schemas.microsoft.com/office/drawing/2014/main" id="{3292BC7A-1640-3C88-1B95-BB0B8809C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419" y="3429000"/>
            <a:ext cx="5272499" cy="3125549"/>
          </a:xfrm>
          <a:prstGeom prst="rect">
            <a:avLst/>
          </a:prstGeom>
        </p:spPr>
      </p:pic>
      <p:pic>
        <p:nvPicPr>
          <p:cNvPr id="4" name="Content Placeholder 3" descr="A graph of a bar chart&#10;&#10;Description automatically generated with medium confidence">
            <a:extLst>
              <a:ext uri="{FF2B5EF4-FFF2-40B4-BE49-F238E27FC236}">
                <a16:creationId xmlns:a16="http://schemas.microsoft.com/office/drawing/2014/main" id="{C2ED8915-B7EC-B3DE-F5A8-4BB2541F2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8381" y="368188"/>
            <a:ext cx="5333537" cy="291256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8627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983080A-6551-4451-BD82-99B048897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lorful and modern freeway intersections">
            <a:extLst>
              <a:ext uri="{FF2B5EF4-FFF2-40B4-BE49-F238E27FC236}">
                <a16:creationId xmlns:a16="http://schemas.microsoft.com/office/drawing/2014/main" id="{A8AC5112-EC8A-A18C-C3B3-48CAA8DF9C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3979" b="175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172CCE-D2FC-22D7-330B-F0424D42C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2909456"/>
            <a:ext cx="7393922" cy="306646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Now let’s go to Tableau to “Feel The Visualization”</a:t>
            </a:r>
            <a:br>
              <a:rPr lang="en-US" sz="5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54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A5C8BF2-C035-4BFF-8802-A39723834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2570" y="6272784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1075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562</Words>
  <Application>Microsoft Office PowerPoint</Application>
  <PresentationFormat>Widescreen</PresentationFormat>
  <Paragraphs>41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Grandview Display</vt:lpstr>
      <vt:lpstr>Times New Roman</vt:lpstr>
      <vt:lpstr>Wingdings</vt:lpstr>
      <vt:lpstr>DashVTI</vt:lpstr>
      <vt:lpstr>US Rental Market Analysis </vt:lpstr>
      <vt:lpstr>Introduction</vt:lpstr>
      <vt:lpstr>Overview Of the Dataset </vt:lpstr>
      <vt:lpstr>Pre-Processing Dataset </vt:lpstr>
      <vt:lpstr>Cleaned Dataset  </vt:lpstr>
      <vt:lpstr>Focus Of Dataset </vt:lpstr>
      <vt:lpstr>Rental Price Across States  </vt:lpstr>
      <vt:lpstr>Bedrooms &amp; Bathrooms</vt:lpstr>
      <vt:lpstr>Now let’s go to Tableau to “Feel The Visualization” </vt:lpstr>
      <vt:lpstr>3D Visualization  </vt:lpstr>
      <vt:lpstr>Conclusion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Varmora, Aryan K</dc:creator>
  <cp:lastModifiedBy>Yadav, Akash Kumar K</cp:lastModifiedBy>
  <cp:revision>7</cp:revision>
  <dcterms:created xsi:type="dcterms:W3CDTF">2024-12-10T17:44:53Z</dcterms:created>
  <dcterms:modified xsi:type="dcterms:W3CDTF">2024-12-11T19:13:34Z</dcterms:modified>
</cp:coreProperties>
</file>

<file path=docProps/thumbnail.jpeg>
</file>